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9" r:id="rId33"/>
    <p:sldId id="288" r:id="rId34"/>
    <p:sldId id="289" r:id="rId35"/>
    <p:sldId id="300" r:id="rId36"/>
    <p:sldId id="301" r:id="rId37"/>
    <p:sldId id="302" r:id="rId38"/>
    <p:sldId id="303" r:id="rId39"/>
    <p:sldId id="304" r:id="rId40"/>
    <p:sldId id="305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15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51012" y="5800436"/>
            <a:ext cx="8689976" cy="609600"/>
          </a:xfrm>
        </p:spPr>
        <p:txBody>
          <a:bodyPr/>
          <a:lstStyle/>
          <a:p>
            <a:r>
              <a:rPr lang="uk-UA" dirty="0" smtClean="0"/>
              <a:t>Ужгород, 1 червня 2023 р.</a:t>
            </a:r>
            <a:endParaRPr lang="uk-UA" dirty="0"/>
          </a:p>
        </p:txBody>
      </p:sp>
      <p:sp>
        <p:nvSpPr>
          <p:cNvPr id="4" name="AutoShape 2" descr="Діаграма відповідей у Формах. Назва запитання: Вкажіть будь ласка курс другого (магістерського) рівня вищої освіти. Кількість відповідей: 15 відповідей.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751012" y="2078182"/>
            <a:ext cx="8689976" cy="17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uk-UA" sz="2800" dirty="0" smtClean="0"/>
              <a:t>ЗВІТ ЦЕНТРУ забезпечення ЯКОСТІ ВИЩОЇ ОСВІТИ ЗАМ ПРО ПРОВЕДЕНУ РОБОТУ У 2022-2023 </a:t>
            </a:r>
            <a:r>
              <a:rPr lang="uk-UA" sz="2800" dirty="0" err="1" smtClean="0"/>
              <a:t>н.р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098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052945"/>
            <a:ext cx="9661861" cy="4683486"/>
          </a:xfrm>
        </p:spPr>
      </p:pic>
    </p:spTree>
    <p:extLst>
      <p:ext uri="{BB962C8B-B14F-4D97-AF65-F5344CB8AC3E}">
        <p14:creationId xmlns:p14="http://schemas.microsoft.com/office/powerpoint/2010/main" val="34111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6" y="683491"/>
            <a:ext cx="9671098" cy="5107709"/>
          </a:xfrm>
        </p:spPr>
      </p:pic>
    </p:spTree>
    <p:extLst>
      <p:ext uri="{BB962C8B-B14F-4D97-AF65-F5344CB8AC3E}">
        <p14:creationId xmlns:p14="http://schemas.microsoft.com/office/powerpoint/2010/main" val="15926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237674"/>
            <a:ext cx="9504843" cy="4551867"/>
          </a:xfrm>
        </p:spPr>
      </p:pic>
    </p:spTree>
    <p:extLst>
      <p:ext uri="{BB962C8B-B14F-4D97-AF65-F5344CB8AC3E}">
        <p14:creationId xmlns:p14="http://schemas.microsoft.com/office/powerpoint/2010/main" val="34265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748145"/>
            <a:ext cx="9560261" cy="5043055"/>
          </a:xfrm>
        </p:spPr>
      </p:pic>
    </p:spTree>
    <p:extLst>
      <p:ext uri="{BB962C8B-B14F-4D97-AF65-F5344CB8AC3E}">
        <p14:creationId xmlns:p14="http://schemas.microsoft.com/office/powerpoint/2010/main" val="42136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0800"/>
            <a:ext cx="9514080" cy="4397447"/>
          </a:xfrm>
        </p:spPr>
      </p:pic>
    </p:spTree>
    <p:extLst>
      <p:ext uri="{BB962C8B-B14F-4D97-AF65-F5344CB8AC3E}">
        <p14:creationId xmlns:p14="http://schemas.microsoft.com/office/powerpoint/2010/main" val="9767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274618"/>
            <a:ext cx="9587970" cy="4503088"/>
          </a:xfrm>
        </p:spPr>
      </p:pic>
    </p:spTree>
    <p:extLst>
      <p:ext uri="{BB962C8B-B14F-4D97-AF65-F5344CB8AC3E}">
        <p14:creationId xmlns:p14="http://schemas.microsoft.com/office/powerpoint/2010/main" val="26638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932873"/>
            <a:ext cx="9569498" cy="4858327"/>
          </a:xfrm>
        </p:spPr>
      </p:pic>
    </p:spTree>
    <p:extLst>
      <p:ext uri="{BB962C8B-B14F-4D97-AF65-F5344CB8AC3E}">
        <p14:creationId xmlns:p14="http://schemas.microsoft.com/office/powerpoint/2010/main" val="12465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318661"/>
            <a:ext cx="9587387" cy="4420945"/>
          </a:xfrm>
        </p:spPr>
      </p:pic>
    </p:spTree>
    <p:extLst>
      <p:ext uri="{BB962C8B-B14F-4D97-AF65-F5344CB8AC3E}">
        <p14:creationId xmlns:p14="http://schemas.microsoft.com/office/powerpoint/2010/main" val="19103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0801"/>
            <a:ext cx="9587970" cy="4470400"/>
          </a:xfrm>
        </p:spPr>
      </p:pic>
    </p:spTree>
    <p:extLst>
      <p:ext uri="{BB962C8B-B14F-4D97-AF65-F5344CB8AC3E}">
        <p14:creationId xmlns:p14="http://schemas.microsoft.com/office/powerpoint/2010/main" val="19297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0800"/>
            <a:ext cx="9338589" cy="4361656"/>
          </a:xfrm>
        </p:spPr>
      </p:pic>
    </p:spTree>
    <p:extLst>
      <p:ext uri="{BB962C8B-B14F-4D97-AF65-F5344CB8AC3E}">
        <p14:creationId xmlns:p14="http://schemas.microsoft.com/office/powerpoint/2010/main" val="33180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ОПИТУВАННЯ СТУДЕНТІВ ПЕРШОГО (БАКАЛАВРСЬКОГО)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РІВНЯ </a:t>
            </a:r>
            <a:r>
              <a:rPr lang="uk-UA" sz="2800" dirty="0" smtClean="0"/>
              <a:t>ВИЩОЇ ОСВІТИ </a:t>
            </a:r>
            <a:r>
              <a:rPr lang="uk-UA" sz="2800" dirty="0" smtClean="0"/>
              <a:t>(1 курс)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(06-13.03.2023 р.)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5106026" cy="4324651"/>
          </a:xfrm>
        </p:spPr>
        <p:txBody>
          <a:bodyPr>
            <a:normAutofit/>
          </a:bodyPr>
          <a:lstStyle/>
          <a:p>
            <a:r>
              <a:rPr lang="uk-UA" dirty="0" smtClean="0"/>
              <a:t>1. </a:t>
            </a:r>
            <a:r>
              <a:rPr lang="uk-UA" sz="1800" dirty="0"/>
              <a:t>Опитування здобувачів вищої освіти щодо формування цілей освітньої </a:t>
            </a:r>
            <a:r>
              <a:rPr lang="uk-UA" sz="1800" dirty="0" smtClean="0"/>
              <a:t>програми – </a:t>
            </a:r>
            <a:r>
              <a:rPr lang="uk-UA" sz="1800" dirty="0" smtClean="0">
                <a:solidFill>
                  <a:srgbClr val="FF0000"/>
                </a:solidFill>
              </a:rPr>
              <a:t>44 респондента</a:t>
            </a:r>
          </a:p>
          <a:p>
            <a:r>
              <a:rPr lang="uk-UA" sz="1800" dirty="0" smtClean="0"/>
              <a:t>2. </a:t>
            </a:r>
            <a:r>
              <a:rPr lang="uk-UA" sz="1800" dirty="0"/>
              <a:t>Опитування здобувачів вищої освіти щодо оцінки рівня викладання освітньо-професійної </a:t>
            </a:r>
            <a:r>
              <a:rPr lang="uk-UA" sz="1800" dirty="0" smtClean="0"/>
              <a:t>програми – </a:t>
            </a:r>
            <a:r>
              <a:rPr lang="uk-UA" sz="1800" dirty="0" smtClean="0">
                <a:solidFill>
                  <a:srgbClr val="FF0000"/>
                </a:solidFill>
              </a:rPr>
              <a:t>38 </a:t>
            </a:r>
          </a:p>
          <a:p>
            <a:r>
              <a:rPr lang="uk-UA" sz="1800" dirty="0" smtClean="0"/>
              <a:t>3.  Опитування </a:t>
            </a:r>
            <a:r>
              <a:rPr lang="uk-UA" sz="1800" dirty="0"/>
              <a:t>здобувачів вищої освіти щодо якості освітнього процесу та освітньої діяльності (цілей, змісту, очікуваних результатів навчання, критеріїв оцінювання</a:t>
            </a:r>
            <a:r>
              <a:rPr lang="uk-UA" sz="1800" dirty="0" smtClean="0"/>
              <a:t>) -- </a:t>
            </a:r>
            <a:r>
              <a:rPr lang="uk-UA" sz="1800" dirty="0" smtClean="0">
                <a:solidFill>
                  <a:srgbClr val="FF0000"/>
                </a:solidFill>
              </a:rPr>
              <a:t>38</a:t>
            </a: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6172200" y="2214694"/>
            <a:ext cx="5105400" cy="3576505"/>
          </a:xfrm>
        </p:spPr>
        <p:txBody>
          <a:bodyPr/>
          <a:lstStyle/>
          <a:p>
            <a:r>
              <a:rPr lang="uk-UA" dirty="0" smtClean="0"/>
              <a:t>4. </a:t>
            </a:r>
            <a:r>
              <a:rPr lang="uk-UA" sz="1800" dirty="0"/>
              <a:t>Опитування здобувачів вищої освіти щодо виявлення та вирішення конфліктних </a:t>
            </a:r>
            <a:r>
              <a:rPr lang="uk-UA" sz="1800" dirty="0" smtClean="0"/>
              <a:t>ситуацій – </a:t>
            </a:r>
            <a:r>
              <a:rPr lang="uk-UA" sz="1800" dirty="0" smtClean="0">
                <a:solidFill>
                  <a:srgbClr val="FF0000"/>
                </a:solidFill>
              </a:rPr>
              <a:t>32</a:t>
            </a:r>
          </a:p>
          <a:p>
            <a:r>
              <a:rPr lang="uk-UA" sz="1800" dirty="0" smtClean="0"/>
              <a:t>5. </a:t>
            </a:r>
            <a:r>
              <a:rPr lang="uk-UA" sz="1800" dirty="0"/>
              <a:t>Опитування здобувачів вищої освіти щодо дотримання академічної </a:t>
            </a:r>
            <a:r>
              <a:rPr lang="uk-UA" sz="1800" dirty="0" smtClean="0"/>
              <a:t>доброчесності -- </a:t>
            </a:r>
            <a:r>
              <a:rPr lang="uk-UA" sz="1800" dirty="0" smtClean="0">
                <a:solidFill>
                  <a:srgbClr val="FF0000"/>
                </a:solidFill>
              </a:rPr>
              <a:t>32</a:t>
            </a:r>
            <a:endParaRPr lang="uk-UA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57745"/>
            <a:ext cx="9421716" cy="4191361"/>
          </a:xfrm>
        </p:spPr>
      </p:pic>
    </p:spTree>
    <p:extLst>
      <p:ext uri="{BB962C8B-B14F-4D97-AF65-F5344CB8AC3E}">
        <p14:creationId xmlns:p14="http://schemas.microsoft.com/office/powerpoint/2010/main" val="38510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94691"/>
            <a:ext cx="9634152" cy="4306815"/>
          </a:xfrm>
        </p:spPr>
      </p:pic>
    </p:spTree>
    <p:extLst>
      <p:ext uri="{BB962C8B-B14F-4D97-AF65-F5344CB8AC3E}">
        <p14:creationId xmlns:p14="http://schemas.microsoft.com/office/powerpoint/2010/main" val="19172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0800"/>
            <a:ext cx="9578734" cy="4390231"/>
          </a:xfrm>
        </p:spPr>
      </p:pic>
    </p:spTree>
    <p:extLst>
      <p:ext uri="{BB962C8B-B14F-4D97-AF65-F5344CB8AC3E}">
        <p14:creationId xmlns:p14="http://schemas.microsoft.com/office/powerpoint/2010/main" val="14206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30037"/>
            <a:ext cx="9486370" cy="4461164"/>
          </a:xfrm>
        </p:spPr>
      </p:pic>
    </p:spTree>
    <p:extLst>
      <p:ext uri="{BB962C8B-B14F-4D97-AF65-F5344CB8AC3E}">
        <p14:creationId xmlns:p14="http://schemas.microsoft.com/office/powerpoint/2010/main" val="115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302327"/>
            <a:ext cx="9449425" cy="4380129"/>
          </a:xfrm>
        </p:spPr>
      </p:pic>
    </p:spTree>
    <p:extLst>
      <p:ext uri="{BB962C8B-B14F-4D97-AF65-F5344CB8AC3E}">
        <p14:creationId xmlns:p14="http://schemas.microsoft.com/office/powerpoint/2010/main" val="7127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311565"/>
            <a:ext cx="9504843" cy="4479636"/>
          </a:xfrm>
        </p:spPr>
      </p:pic>
    </p:spTree>
    <p:extLst>
      <p:ext uri="{BB962C8B-B14F-4D97-AF65-F5344CB8AC3E}">
        <p14:creationId xmlns:p14="http://schemas.microsoft.com/office/powerpoint/2010/main" val="36253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30036"/>
            <a:ext cx="9477134" cy="4371470"/>
          </a:xfrm>
        </p:spPr>
      </p:pic>
    </p:spTree>
    <p:extLst>
      <p:ext uri="{BB962C8B-B14F-4D97-AF65-F5344CB8AC3E}">
        <p14:creationId xmlns:p14="http://schemas.microsoft.com/office/powerpoint/2010/main" val="23911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57745"/>
            <a:ext cx="9477134" cy="4433455"/>
          </a:xfrm>
        </p:spPr>
      </p:pic>
    </p:spTree>
    <p:extLst>
      <p:ext uri="{BB962C8B-B14F-4D97-AF65-F5344CB8AC3E}">
        <p14:creationId xmlns:p14="http://schemas.microsoft.com/office/powerpoint/2010/main" val="17092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330036"/>
            <a:ext cx="9394007" cy="4333370"/>
          </a:xfrm>
        </p:spPr>
      </p:pic>
    </p:spTree>
    <p:extLst>
      <p:ext uri="{BB962C8B-B14F-4D97-AF65-F5344CB8AC3E}">
        <p14:creationId xmlns:p14="http://schemas.microsoft.com/office/powerpoint/2010/main" val="22700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0801"/>
            <a:ext cx="9578734" cy="4470400"/>
          </a:xfrm>
        </p:spPr>
      </p:pic>
    </p:spTree>
    <p:extLst>
      <p:ext uri="{BB962C8B-B14F-4D97-AF65-F5344CB8AC3E}">
        <p14:creationId xmlns:p14="http://schemas.microsoft.com/office/powerpoint/2010/main" val="13137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5733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81" y="2475344"/>
            <a:ext cx="5105400" cy="2604303"/>
          </a:xfrm>
        </p:spPr>
      </p:pic>
      <p:pic>
        <p:nvPicPr>
          <p:cNvPr id="7" name="Місце для вмісту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2367092"/>
            <a:ext cx="5105400" cy="2712556"/>
          </a:xfrm>
        </p:spPr>
      </p:pic>
    </p:spTree>
    <p:extLst>
      <p:ext uri="{BB962C8B-B14F-4D97-AF65-F5344CB8AC3E}">
        <p14:creationId xmlns:p14="http://schemas.microsoft.com/office/powerpoint/2010/main" val="27191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11564"/>
            <a:ext cx="9458661" cy="4389942"/>
          </a:xfrm>
        </p:spPr>
      </p:pic>
    </p:spTree>
    <p:extLst>
      <p:ext uri="{BB962C8B-B14F-4D97-AF65-F5344CB8AC3E}">
        <p14:creationId xmlns:p14="http://schemas.microsoft.com/office/powerpoint/2010/main" val="14440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117600"/>
            <a:ext cx="9541789" cy="4673601"/>
          </a:xfrm>
        </p:spPr>
      </p:pic>
    </p:spTree>
    <p:extLst>
      <p:ext uri="{BB962C8B-B14F-4D97-AF65-F5344CB8AC3E}">
        <p14:creationId xmlns:p14="http://schemas.microsoft.com/office/powerpoint/2010/main" val="39163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ОПИТУВАННЯ СТУДЕНТІВ другого (</a:t>
            </a:r>
            <a:r>
              <a:rPr lang="uk-UA" sz="2800" dirty="0" err="1" smtClean="0"/>
              <a:t>магістеРСЬКОГО</a:t>
            </a:r>
            <a:r>
              <a:rPr lang="uk-UA" sz="2800" smtClean="0"/>
              <a:t>) </a:t>
            </a:r>
            <a:r>
              <a:rPr lang="uk-UA" sz="2800" smtClean="0"/>
              <a:t/>
            </a:r>
            <a:br>
              <a:rPr lang="uk-UA" sz="2800" smtClean="0"/>
            </a:br>
            <a:r>
              <a:rPr lang="uk-UA" sz="2800" smtClean="0"/>
              <a:t>РІВНЯ </a:t>
            </a:r>
            <a:r>
              <a:rPr lang="uk-UA" sz="2800" dirty="0" smtClean="0"/>
              <a:t>ВИЩОЇ ОСВІТИ </a:t>
            </a:r>
            <a:br>
              <a:rPr lang="uk-UA" sz="2800" dirty="0" smtClean="0"/>
            </a:br>
            <a:r>
              <a:rPr lang="uk-UA" sz="2800" dirty="0" smtClean="0"/>
              <a:t>(16-23.05.2023 р.)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5106026" cy="4324651"/>
          </a:xfrm>
        </p:spPr>
        <p:txBody>
          <a:bodyPr>
            <a:normAutofit/>
          </a:bodyPr>
          <a:lstStyle/>
          <a:p>
            <a:r>
              <a:rPr lang="uk-UA" dirty="0" smtClean="0"/>
              <a:t>1. </a:t>
            </a:r>
            <a:r>
              <a:rPr lang="uk-UA" sz="1800" dirty="0"/>
              <a:t>Опитування здобувачів вищої освіти щодо формування цілей освітньої </a:t>
            </a:r>
            <a:r>
              <a:rPr lang="uk-UA" sz="1800" dirty="0" smtClean="0"/>
              <a:t>програми – </a:t>
            </a:r>
            <a:r>
              <a:rPr lang="uk-UA" sz="1800" dirty="0" smtClean="0">
                <a:solidFill>
                  <a:srgbClr val="FF0000"/>
                </a:solidFill>
              </a:rPr>
              <a:t>12 респондентів</a:t>
            </a:r>
          </a:p>
          <a:p>
            <a:r>
              <a:rPr lang="uk-UA" sz="1800" dirty="0" smtClean="0"/>
              <a:t>2. </a:t>
            </a:r>
            <a:r>
              <a:rPr lang="uk-UA" sz="1800" dirty="0"/>
              <a:t>Опитування здобувачів вищої освіти щодо оцінки рівня викладання освітньо-професійної </a:t>
            </a:r>
            <a:r>
              <a:rPr lang="uk-UA" sz="1800" dirty="0" smtClean="0"/>
              <a:t>програми – </a:t>
            </a:r>
            <a:r>
              <a:rPr lang="uk-UA" sz="1800" dirty="0" smtClean="0">
                <a:solidFill>
                  <a:srgbClr val="FF0000"/>
                </a:solidFill>
              </a:rPr>
              <a:t>15 </a:t>
            </a:r>
          </a:p>
          <a:p>
            <a:r>
              <a:rPr lang="uk-UA" sz="1800" dirty="0" smtClean="0"/>
              <a:t>3.  Опитування </a:t>
            </a:r>
            <a:r>
              <a:rPr lang="uk-UA" sz="1800" dirty="0"/>
              <a:t>здобувачів вищої освіти щодо якості освітнього процесу та освітньої діяльності (цілей, змісту, очікуваних результатів навчання, критеріїв оцінювання</a:t>
            </a:r>
            <a:r>
              <a:rPr lang="uk-UA" sz="1800" dirty="0" smtClean="0"/>
              <a:t>) -- </a:t>
            </a:r>
            <a:r>
              <a:rPr lang="uk-UA" sz="1800" dirty="0" smtClean="0">
                <a:solidFill>
                  <a:srgbClr val="FF0000"/>
                </a:solidFill>
              </a:rPr>
              <a:t>12</a:t>
            </a:r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6172200" y="2214694"/>
            <a:ext cx="5105400" cy="3576505"/>
          </a:xfrm>
        </p:spPr>
        <p:txBody>
          <a:bodyPr/>
          <a:lstStyle/>
          <a:p>
            <a:r>
              <a:rPr lang="uk-UA" dirty="0" smtClean="0"/>
              <a:t>4. </a:t>
            </a:r>
            <a:r>
              <a:rPr lang="uk-UA" sz="1800" dirty="0"/>
              <a:t>Опитування здобувачів вищої освіти щодо виявлення та вирішення конфліктних </a:t>
            </a:r>
            <a:r>
              <a:rPr lang="uk-UA" sz="1800" dirty="0" smtClean="0"/>
              <a:t>ситуацій – </a:t>
            </a:r>
            <a:r>
              <a:rPr lang="uk-UA" sz="1800" dirty="0">
                <a:solidFill>
                  <a:srgbClr val="FF0000"/>
                </a:solidFill>
              </a:rPr>
              <a:t>1</a:t>
            </a:r>
            <a:r>
              <a:rPr lang="uk-UA" sz="18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uk-UA" sz="1800" dirty="0" smtClean="0"/>
              <a:t>5. </a:t>
            </a:r>
            <a:r>
              <a:rPr lang="uk-UA" sz="1800" dirty="0"/>
              <a:t>Опитування здобувачів вищої освіти щодо дотримання академічної </a:t>
            </a:r>
            <a:r>
              <a:rPr lang="uk-UA" sz="1800" dirty="0" smtClean="0"/>
              <a:t>доброчесності -- </a:t>
            </a:r>
            <a:r>
              <a:rPr lang="uk-UA" sz="1800" dirty="0" smtClean="0">
                <a:solidFill>
                  <a:srgbClr val="FF0000"/>
                </a:solidFill>
              </a:rPr>
              <a:t>13</a:t>
            </a:r>
            <a:endParaRPr lang="uk-UA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30036"/>
            <a:ext cx="9523316" cy="4123820"/>
          </a:xfrm>
        </p:spPr>
      </p:pic>
    </p:spTree>
    <p:extLst>
      <p:ext uri="{BB962C8B-B14F-4D97-AF65-F5344CB8AC3E}">
        <p14:creationId xmlns:p14="http://schemas.microsoft.com/office/powerpoint/2010/main" val="9605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330036"/>
            <a:ext cx="9449425" cy="4390520"/>
          </a:xfrm>
        </p:spPr>
      </p:pic>
    </p:spTree>
    <p:extLst>
      <p:ext uri="{BB962C8B-B14F-4D97-AF65-F5344CB8AC3E}">
        <p14:creationId xmlns:p14="http://schemas.microsoft.com/office/powerpoint/2010/main" val="7293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30036"/>
            <a:ext cx="9541789" cy="4390520"/>
          </a:xfrm>
        </p:spPr>
      </p:pic>
    </p:spTree>
    <p:extLst>
      <p:ext uri="{BB962C8B-B14F-4D97-AF65-F5344CB8AC3E}">
        <p14:creationId xmlns:p14="http://schemas.microsoft.com/office/powerpoint/2010/main" val="39051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39273"/>
            <a:ext cx="9541789" cy="4352708"/>
          </a:xfrm>
        </p:spPr>
      </p:pic>
    </p:spTree>
    <p:extLst>
      <p:ext uri="{BB962C8B-B14F-4D97-AF65-F5344CB8AC3E}">
        <p14:creationId xmlns:p14="http://schemas.microsoft.com/office/powerpoint/2010/main" val="40322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dirty="0"/>
              <a:t>Назвіть навчальні дисципліни які, на Вашу думку, найбільш актуальні для майбутньої спеціальності: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973180"/>
            <a:ext cx="6438370" cy="40041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60" y="1973180"/>
            <a:ext cx="7625482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66787"/>
            <a:ext cx="9471884" cy="4153744"/>
          </a:xfrm>
        </p:spPr>
      </p:pic>
    </p:spTree>
    <p:extLst>
      <p:ext uri="{BB962C8B-B14F-4D97-AF65-F5344CB8AC3E}">
        <p14:creationId xmlns:p14="http://schemas.microsoft.com/office/powerpoint/2010/main" val="40736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337912"/>
            <a:ext cx="9539261" cy="4296919"/>
          </a:xfrm>
        </p:spPr>
      </p:pic>
    </p:spTree>
    <p:extLst>
      <p:ext uri="{BB962C8B-B14F-4D97-AF65-F5344CB8AC3E}">
        <p14:creationId xmlns:p14="http://schemas.microsoft.com/office/powerpoint/2010/main" val="19617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>На вашу думку, </a:t>
            </a:r>
            <a:r>
              <a:rPr lang="ru-RU" sz="2000" dirty="0" err="1"/>
              <a:t>форми</a:t>
            </a:r>
            <a:r>
              <a:rPr lang="ru-RU" sz="2000" dirty="0"/>
              <a:t> та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і </a:t>
            </a:r>
            <a:r>
              <a:rPr lang="ru-RU" sz="2000" dirty="0" err="1"/>
              <a:t>викладання</a:t>
            </a:r>
            <a:r>
              <a:rPr lang="ru-RU" sz="2000" dirty="0"/>
              <a:t>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досягненню</a:t>
            </a:r>
            <a:r>
              <a:rPr lang="ru-RU" sz="2000" dirty="0"/>
              <a:t> </a:t>
            </a:r>
            <a:r>
              <a:rPr lang="ru-RU" sz="2000" dirty="0" err="1"/>
              <a:t>заявлених</a:t>
            </a:r>
            <a:r>
              <a:rPr lang="ru-RU" sz="2000" dirty="0"/>
              <a:t> в </a:t>
            </a:r>
            <a:r>
              <a:rPr lang="ru-RU" sz="2000" dirty="0" err="1"/>
              <a:t>освітній</a:t>
            </a:r>
            <a:r>
              <a:rPr lang="ru-RU" sz="2000" dirty="0"/>
              <a:t> </a:t>
            </a:r>
            <a:r>
              <a:rPr lang="ru-RU" sz="2000" dirty="0" err="1"/>
              <a:t>програмі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 та </a:t>
            </a:r>
            <a:r>
              <a:rPr lang="ru-RU" sz="2000" dirty="0" err="1"/>
              <a:t>програмних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?</a:t>
            </a:r>
            <a:endParaRPr lang="uk-UA" sz="20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5" y="2923381"/>
            <a:ext cx="4425950" cy="2311400"/>
          </a:xfrm>
        </p:spPr>
      </p:pic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84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337912"/>
            <a:ext cx="9568137" cy="4249294"/>
          </a:xfrm>
        </p:spPr>
      </p:pic>
    </p:spTree>
    <p:extLst>
      <p:ext uri="{BB962C8B-B14F-4D97-AF65-F5344CB8AC3E}">
        <p14:creationId xmlns:p14="http://schemas.microsoft.com/office/powerpoint/2010/main" val="39387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37913"/>
            <a:ext cx="9500760" cy="4453288"/>
          </a:xfrm>
        </p:spPr>
      </p:pic>
    </p:spTree>
    <p:extLst>
      <p:ext uri="{BB962C8B-B14F-4D97-AF65-F5344CB8AC3E}">
        <p14:creationId xmlns:p14="http://schemas.microsoft.com/office/powerpoint/2010/main" val="2155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299411"/>
            <a:ext cx="9462259" cy="4491789"/>
          </a:xfrm>
        </p:spPr>
      </p:pic>
    </p:spTree>
    <p:extLst>
      <p:ext uri="{BB962C8B-B14F-4D97-AF65-F5344CB8AC3E}">
        <p14:creationId xmlns:p14="http://schemas.microsoft.com/office/powerpoint/2010/main" val="12489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37913"/>
            <a:ext cx="9423758" cy="4453288"/>
          </a:xfrm>
        </p:spPr>
      </p:pic>
    </p:spTree>
    <p:extLst>
      <p:ext uri="{BB962C8B-B14F-4D97-AF65-F5344CB8AC3E}">
        <p14:creationId xmlns:p14="http://schemas.microsoft.com/office/powerpoint/2010/main" val="32920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8286"/>
            <a:ext cx="9587387" cy="4144620"/>
          </a:xfrm>
        </p:spPr>
      </p:pic>
    </p:spTree>
    <p:extLst>
      <p:ext uri="{BB962C8B-B14F-4D97-AF65-F5344CB8AC3E}">
        <p14:creationId xmlns:p14="http://schemas.microsoft.com/office/powerpoint/2010/main" val="26309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47537"/>
            <a:ext cx="9443008" cy="4420644"/>
          </a:xfrm>
        </p:spPr>
      </p:pic>
    </p:spTree>
    <p:extLst>
      <p:ext uri="{BB962C8B-B14F-4D97-AF65-F5344CB8AC3E}">
        <p14:creationId xmlns:p14="http://schemas.microsoft.com/office/powerpoint/2010/main" val="22978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8287"/>
            <a:ext cx="9414132" cy="4462914"/>
          </a:xfrm>
        </p:spPr>
      </p:pic>
    </p:spTree>
    <p:extLst>
      <p:ext uri="{BB962C8B-B14F-4D97-AF65-F5344CB8AC3E}">
        <p14:creationId xmlns:p14="http://schemas.microsoft.com/office/powerpoint/2010/main" val="27422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347537"/>
            <a:ext cx="9481509" cy="4401594"/>
          </a:xfrm>
        </p:spPr>
      </p:pic>
    </p:spTree>
    <p:extLst>
      <p:ext uri="{BB962C8B-B14F-4D97-AF65-F5344CB8AC3E}">
        <p14:creationId xmlns:p14="http://schemas.microsoft.com/office/powerpoint/2010/main" val="34628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8287"/>
            <a:ext cx="9443007" cy="4462914"/>
          </a:xfrm>
        </p:spPr>
      </p:pic>
    </p:spTree>
    <p:extLst>
      <p:ext uri="{BB962C8B-B14F-4D97-AF65-F5344CB8AC3E}">
        <p14:creationId xmlns:p14="http://schemas.microsoft.com/office/powerpoint/2010/main" val="23749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337912"/>
            <a:ext cx="9510385" cy="4382644"/>
          </a:xfrm>
        </p:spPr>
      </p:pic>
    </p:spTree>
    <p:extLst>
      <p:ext uri="{BB962C8B-B14F-4D97-AF65-F5344CB8AC3E}">
        <p14:creationId xmlns:p14="http://schemas.microsoft.com/office/powerpoint/2010/main" val="40251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2000" dirty="0"/>
              <a:t>Назвіть навчальні дисципліни які, на Вашу думку, найбільш актуальні для майбутньої спеціальності:</a:t>
            </a: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04291"/>
            <a:ext cx="9374909" cy="3463636"/>
          </a:xfrm>
        </p:spPr>
      </p:pic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8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09036"/>
            <a:ext cx="9606638" cy="4246420"/>
          </a:xfrm>
        </p:spPr>
      </p:pic>
    </p:spTree>
    <p:extLst>
      <p:ext uri="{BB962C8B-B14F-4D97-AF65-F5344CB8AC3E}">
        <p14:creationId xmlns:p14="http://schemas.microsoft.com/office/powerpoint/2010/main" val="4232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57163"/>
            <a:ext cx="9414132" cy="4434038"/>
          </a:xfrm>
        </p:spPr>
      </p:pic>
    </p:spTree>
    <p:extLst>
      <p:ext uri="{BB962C8B-B14F-4D97-AF65-F5344CB8AC3E}">
        <p14:creationId xmlns:p14="http://schemas.microsoft.com/office/powerpoint/2010/main" val="4648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8286"/>
            <a:ext cx="9616263" cy="4141445"/>
          </a:xfrm>
        </p:spPr>
      </p:pic>
    </p:spTree>
    <p:extLst>
      <p:ext uri="{BB962C8B-B14F-4D97-AF65-F5344CB8AC3E}">
        <p14:creationId xmlns:p14="http://schemas.microsoft.com/office/powerpoint/2010/main" val="3677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135781"/>
            <a:ext cx="9240878" cy="4655420"/>
          </a:xfrm>
        </p:spPr>
      </p:pic>
    </p:spTree>
    <p:extLst>
      <p:ext uri="{BB962C8B-B14F-4D97-AF65-F5344CB8AC3E}">
        <p14:creationId xmlns:p14="http://schemas.microsoft.com/office/powerpoint/2010/main" val="32822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289785"/>
            <a:ext cx="9385257" cy="4421246"/>
          </a:xfrm>
        </p:spPr>
      </p:pic>
    </p:spTree>
    <p:extLst>
      <p:ext uri="{BB962C8B-B14F-4D97-AF65-F5344CB8AC3E}">
        <p14:creationId xmlns:p14="http://schemas.microsoft.com/office/powerpoint/2010/main" val="41654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270535"/>
            <a:ext cx="9510385" cy="4520665"/>
          </a:xfrm>
        </p:spPr>
      </p:pic>
    </p:spTree>
    <p:extLst>
      <p:ext uri="{BB962C8B-B14F-4D97-AF65-F5344CB8AC3E}">
        <p14:creationId xmlns:p14="http://schemas.microsoft.com/office/powerpoint/2010/main" val="5854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232034"/>
            <a:ext cx="9471884" cy="4393272"/>
          </a:xfrm>
        </p:spPr>
      </p:pic>
    </p:spTree>
    <p:extLst>
      <p:ext uri="{BB962C8B-B14F-4D97-AF65-F5344CB8AC3E}">
        <p14:creationId xmlns:p14="http://schemas.microsoft.com/office/powerpoint/2010/main" val="1915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299411"/>
            <a:ext cx="9529636" cy="4303670"/>
          </a:xfrm>
        </p:spPr>
      </p:pic>
    </p:spTree>
    <p:extLst>
      <p:ext uri="{BB962C8B-B14F-4D97-AF65-F5344CB8AC3E}">
        <p14:creationId xmlns:p14="http://schemas.microsoft.com/office/powerpoint/2010/main" val="11747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8286"/>
            <a:ext cx="9616263" cy="4373220"/>
          </a:xfrm>
        </p:spPr>
      </p:pic>
    </p:spTree>
    <p:extLst>
      <p:ext uri="{BB962C8B-B14F-4D97-AF65-F5344CB8AC3E}">
        <p14:creationId xmlns:p14="http://schemas.microsoft.com/office/powerpoint/2010/main" val="33906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8287"/>
            <a:ext cx="9520010" cy="4462914"/>
          </a:xfrm>
        </p:spPr>
      </p:pic>
    </p:spTree>
    <p:extLst>
      <p:ext uri="{BB962C8B-B14F-4D97-AF65-F5344CB8AC3E}">
        <p14:creationId xmlns:p14="http://schemas.microsoft.com/office/powerpoint/2010/main" val="24964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дотримується</a:t>
            </a:r>
            <a:r>
              <a:rPr lang="ru-RU" sz="2000" dirty="0"/>
              <a:t>, на Вашу думку, </a:t>
            </a:r>
            <a:r>
              <a:rPr lang="ru-RU" sz="2000" dirty="0" err="1"/>
              <a:t>логічний</a:t>
            </a:r>
            <a:r>
              <a:rPr lang="ru-RU" sz="2000" dirty="0"/>
              <a:t> </a:t>
            </a:r>
            <a:r>
              <a:rPr lang="ru-RU" sz="2000" dirty="0" err="1"/>
              <a:t>взаємозв’язок</a:t>
            </a:r>
            <a:r>
              <a:rPr lang="ru-RU" sz="2000" dirty="0"/>
              <a:t> у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викладання</a:t>
            </a:r>
            <a:r>
              <a:rPr lang="ru-RU" sz="2000" dirty="0"/>
              <a:t> </a:t>
            </a:r>
            <a:r>
              <a:rPr lang="ru-RU" sz="2000" dirty="0" err="1"/>
              <a:t>дисциплін</a:t>
            </a:r>
            <a:r>
              <a:rPr lang="ru-RU" sz="2000" dirty="0"/>
              <a:t> за </a:t>
            </a:r>
            <a:r>
              <a:rPr lang="ru-RU" sz="2000" dirty="0" err="1"/>
              <a:t>освітньою</a:t>
            </a:r>
            <a:r>
              <a:rPr lang="ru-RU" sz="2000" dirty="0"/>
              <a:t> </a:t>
            </a:r>
            <a:r>
              <a:rPr lang="ru-RU" sz="2000" dirty="0" err="1"/>
              <a:t>програмою</a:t>
            </a:r>
            <a:r>
              <a:rPr lang="ru-RU" sz="2000" dirty="0"/>
              <a:t>, за </a:t>
            </a:r>
            <a:r>
              <a:rPr lang="ru-RU" sz="2000" dirty="0" err="1"/>
              <a:t>якою</a:t>
            </a:r>
            <a:r>
              <a:rPr lang="ru-RU" sz="2000" dirty="0"/>
              <a:t> Ви </a:t>
            </a:r>
            <a:r>
              <a:rPr lang="ru-RU" sz="2000" dirty="0" err="1"/>
              <a:t>навчаєтеся</a:t>
            </a:r>
            <a:r>
              <a:rPr lang="ru-RU" sz="2000" dirty="0"/>
              <a:t>?</a:t>
            </a:r>
            <a:endParaRPr lang="uk-UA" sz="2000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37376"/>
            <a:ext cx="5105400" cy="1966913"/>
          </a:xfrm>
        </p:spPr>
      </p:pic>
    </p:spTree>
    <p:extLst>
      <p:ext uri="{BB962C8B-B14F-4D97-AF65-F5344CB8AC3E}">
        <p14:creationId xmlns:p14="http://schemas.microsoft.com/office/powerpoint/2010/main" val="3508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28286"/>
            <a:ext cx="9577762" cy="4427195"/>
          </a:xfrm>
        </p:spPr>
      </p:pic>
    </p:spTree>
    <p:extLst>
      <p:ext uri="{BB962C8B-B14F-4D97-AF65-F5344CB8AC3E}">
        <p14:creationId xmlns:p14="http://schemas.microsoft.com/office/powerpoint/2010/main" val="22223252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318661"/>
            <a:ext cx="9558511" cy="4411420"/>
          </a:xfrm>
        </p:spPr>
      </p:pic>
    </p:spTree>
    <p:extLst>
      <p:ext uri="{BB962C8B-B14F-4D97-AF65-F5344CB8AC3E}">
        <p14:creationId xmlns:p14="http://schemas.microsoft.com/office/powerpoint/2010/main" val="116672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289785"/>
            <a:ext cx="9471884" cy="4501415"/>
          </a:xfrm>
        </p:spPr>
      </p:pic>
    </p:spTree>
    <p:extLst>
      <p:ext uri="{BB962C8B-B14F-4D97-AF65-F5344CB8AC3E}">
        <p14:creationId xmlns:p14="http://schemas.microsoft.com/office/powerpoint/2010/main" val="29610503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289785"/>
            <a:ext cx="9558511" cy="4459346"/>
          </a:xfrm>
        </p:spPr>
      </p:pic>
    </p:spTree>
    <p:extLst>
      <p:ext uri="{BB962C8B-B14F-4D97-AF65-F5344CB8AC3E}">
        <p14:creationId xmlns:p14="http://schemas.microsoft.com/office/powerpoint/2010/main" val="4794574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309037"/>
            <a:ext cx="9462259" cy="4482164"/>
          </a:xfrm>
        </p:spPr>
      </p:pic>
    </p:spTree>
    <p:extLst>
      <p:ext uri="{BB962C8B-B14F-4D97-AF65-F5344CB8AC3E}">
        <p14:creationId xmlns:p14="http://schemas.microsoft.com/office/powerpoint/2010/main" val="8440930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299411"/>
            <a:ext cx="9471884" cy="4491789"/>
          </a:xfrm>
        </p:spPr>
      </p:pic>
    </p:spTree>
    <p:extLst>
      <p:ext uri="{BB962C8B-B14F-4D97-AF65-F5344CB8AC3E}">
        <p14:creationId xmlns:p14="http://schemas.microsoft.com/office/powerpoint/2010/main" val="34886463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299411"/>
            <a:ext cx="9606638" cy="4392570"/>
          </a:xfrm>
        </p:spPr>
      </p:pic>
    </p:spTree>
    <p:extLst>
      <p:ext uri="{BB962C8B-B14F-4D97-AF65-F5344CB8AC3E}">
        <p14:creationId xmlns:p14="http://schemas.microsoft.com/office/powerpoint/2010/main" val="9930099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6" y="1289785"/>
            <a:ext cx="9539260" cy="4501415"/>
          </a:xfrm>
        </p:spPr>
      </p:pic>
    </p:spTree>
    <p:extLst>
      <p:ext uri="{BB962C8B-B14F-4D97-AF65-F5344CB8AC3E}">
        <p14:creationId xmlns:p14="http://schemas.microsoft.com/office/powerpoint/2010/main" val="3363830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1" cy="5657155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293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618517"/>
            <a:ext cx="8913091" cy="5505191"/>
          </a:xfrm>
        </p:spPr>
      </p:pic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2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747813"/>
            <a:ext cx="9070733" cy="5172696"/>
          </a:xfrm>
        </p:spPr>
      </p:pic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57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618517"/>
            <a:ext cx="9356437" cy="4978719"/>
          </a:xfrm>
        </p:spPr>
      </p:pic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7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336</TotalTime>
  <Words>177</Words>
  <Application>Microsoft Office PowerPoint</Application>
  <PresentationFormat>Широкий екран</PresentationFormat>
  <Paragraphs>19</Paragraphs>
  <Slides>68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68</vt:i4>
      </vt:variant>
    </vt:vector>
  </HeadingPairs>
  <TitlesOfParts>
    <vt:vector size="71" baseType="lpstr">
      <vt:lpstr>Arial</vt:lpstr>
      <vt:lpstr>Tw Cen MT</vt:lpstr>
      <vt:lpstr>Краплинка</vt:lpstr>
      <vt:lpstr>ЗВІТ ЦЕНТРУ забезпечення ЯКОСТІ ВИЩОЇ ОСВІТИ ЗАМ ПРО ПРОВЕДЕНУ РОБОТУ У 2022-2023 н.р.</vt:lpstr>
      <vt:lpstr>ОПИТУВАННЯ СТУДЕНТІВ ПЕРШОГО (БАКАЛАВРСЬКОГО)  РІВНЯ ВИЩОЇ ОСВІТИ (1 курс) (06-13.03.2023 р.)</vt:lpstr>
      <vt:lpstr>Презентація PowerPoint</vt:lpstr>
      <vt:lpstr>На вашу думку, форми та методи навчання і викладання сприяють досягненню заявлених в освітній програмі цілей та програмних результатів навчання?</vt:lpstr>
      <vt:lpstr>Назвіть навчальні дисципліни які, на Вашу думку, найбільш актуальні для майбутньої спеціальності:</vt:lpstr>
      <vt:lpstr>Чи дотримується, на Вашу думку, логічний взаємозв’язок у процесі викладання дисциплін за освітньою програмою, за якою Ви навчаєтеся?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ОПИТУВАННЯ СТУДЕНТІВ другого (магістеРСЬКОГО)  РІВНЯ ВИЩОЇ ОСВІТИ  (16-23.05.2023 р.)</vt:lpstr>
      <vt:lpstr>Презентація PowerPoint</vt:lpstr>
      <vt:lpstr>Презентація PowerPoint</vt:lpstr>
      <vt:lpstr>Презентація PowerPoint</vt:lpstr>
      <vt:lpstr>Презентація PowerPoint</vt:lpstr>
      <vt:lpstr>Назвіть навчальні дисципліни які, на Вашу думку, найбільш актуальні для майбутньої спеціальності: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ЦЕНТРУ забезпечення ЯКОСТІ ВИЩОЇ ОСВІТИ ЗАМ ПРО ПРОВЕДЕНУ РОБОТУ У 2022-2023 н.р.</dc:title>
  <dc:creator>Lenovo</dc:creator>
  <cp:lastModifiedBy>Lenovo</cp:lastModifiedBy>
  <cp:revision>16</cp:revision>
  <dcterms:created xsi:type="dcterms:W3CDTF">2023-05-31T07:29:27Z</dcterms:created>
  <dcterms:modified xsi:type="dcterms:W3CDTF">2023-06-08T11:39:30Z</dcterms:modified>
</cp:coreProperties>
</file>